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6" r:id="rId5"/>
    <p:sldId id="320" r:id="rId6"/>
    <p:sldId id="325" r:id="rId7"/>
    <p:sldId id="402" r:id="rId8"/>
    <p:sldId id="378" r:id="rId9"/>
    <p:sldId id="270" r:id="rId10"/>
    <p:sldId id="265" r:id="rId11"/>
    <p:sldId id="358" r:id="rId12"/>
    <p:sldId id="271" r:id="rId13"/>
    <p:sldId id="272" r:id="rId14"/>
    <p:sldId id="267" r:id="rId15"/>
    <p:sldId id="277" r:id="rId16"/>
    <p:sldId id="361"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dirty="0">
                <a:solidFill>
                  <a:schemeClr val="tx1"/>
                </a:solidFill>
              </a:rPr>
              <a:t>Note: 43% of records have been</a:t>
            </a:r>
            <a:r>
              <a:rPr lang="en-US" sz="1000" baseline="0" dirty="0">
                <a:solidFill>
                  <a:schemeClr val="tx1"/>
                </a:solidFill>
              </a:rPr>
              <a:t> </a:t>
            </a:r>
            <a:r>
              <a:rPr lang="en-US" sz="1000" dirty="0">
                <a:solidFill>
                  <a:schemeClr val="tx1"/>
                </a:solidFill>
              </a:rPr>
              <a:t>excluded</a:t>
            </a:r>
            <a:br>
              <a:rPr lang="en-US" sz="1000" dirty="0">
                <a:solidFill>
                  <a:schemeClr val="tx1"/>
                </a:solidFill>
              </a:rPr>
            </a:br>
            <a:r>
              <a:rPr lang="en-US" sz="1000" dirty="0">
                <a:solidFill>
                  <a:schemeClr val="tx1"/>
                </a:solidFill>
              </a:rPr>
              <a:t>because they do not  include a degree level</a:t>
            </a:r>
            <a:r>
              <a:rPr lang="en-US" sz="1000" baseline="0" dirty="0">
                <a:solidFill>
                  <a:schemeClr val="tx1"/>
                </a:solidFill>
              </a:rPr>
              <a:t>.</a:t>
            </a:r>
          </a:p>
          <a:p>
            <a:pPr algn="l">
              <a:defRPr>
                <a:solidFill>
                  <a:schemeClr val="tx1"/>
                </a:solidFill>
              </a:defRPr>
            </a:pPr>
            <a:r>
              <a:rPr lang="en-US" sz="1000" dirty="0">
                <a:solidFill>
                  <a:schemeClr val="tx1"/>
                </a:solidFill>
              </a:rPr>
              <a:t> As a result, the chart below may not be 
representative of the full sample</a:t>
            </a:r>
          </a:p>
          <a:p>
            <a:pPr algn="l">
              <a:defRPr>
                <a:solidFill>
                  <a:schemeClr val="tx1"/>
                </a:solidFill>
              </a:defRPr>
            </a:pPr>
            <a:endParaRPr lang="en-US" sz="1000" dirty="0">
              <a:solidFill>
                <a:schemeClr val="tx1"/>
              </a:solidFill>
            </a:endParaRPr>
          </a:p>
        </c:rich>
      </c:tx>
      <c:layout>
        <c:manualLayout>
          <c:xMode val="edge"/>
          <c:yMode val="edge"/>
          <c:x val="0.51868581396225022"/>
          <c:y val="1.7999537964616025E-2"/>
        </c:manualLayout>
      </c:layout>
      <c:overlay val="0"/>
      <c:spPr>
        <a:solidFill>
          <a:schemeClr val="bg1"/>
        </a:solidFill>
        <a:ln>
          <a:solidFill>
            <a:schemeClr val="tx1"/>
          </a:solidFill>
        </a:ln>
      </c:spPr>
    </c:title>
    <c:autoTitleDeleted val="0"/>
    <c:plotArea>
      <c:layout>
        <c:manualLayout>
          <c:layoutTarget val="inner"/>
          <c:xMode val="edge"/>
          <c:yMode val="edge"/>
          <c:x val="0.21347913029058596"/>
          <c:y val="0.23784487112193609"/>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FE46-4B49-B09D-E6006720F752}"/>
              </c:ext>
            </c:extLst>
          </c:dPt>
          <c:dPt>
            <c:idx val="1"/>
            <c:bubble3D val="0"/>
            <c:spPr>
              <a:solidFill>
                <a:srgbClr val="B03118"/>
              </a:solidFill>
              <a:ln>
                <a:solidFill>
                  <a:schemeClr val="bg1"/>
                </a:solidFill>
              </a:ln>
            </c:spPr>
            <c:extLst>
              <c:ext xmlns:c16="http://schemas.microsoft.com/office/drawing/2014/chart" uri="{C3380CC4-5D6E-409C-BE32-E72D297353CC}">
                <c16:uniqueId val="{00000003-FE46-4B49-B09D-E6006720F752}"/>
              </c:ext>
            </c:extLst>
          </c:dPt>
          <c:dPt>
            <c:idx val="2"/>
            <c:bubble3D val="0"/>
            <c:spPr>
              <a:solidFill>
                <a:srgbClr val="9148C8"/>
              </a:solidFill>
              <a:ln>
                <a:solidFill>
                  <a:schemeClr val="bg1"/>
                </a:solidFill>
              </a:ln>
            </c:spPr>
            <c:extLst>
              <c:ext xmlns:c16="http://schemas.microsoft.com/office/drawing/2014/chart" uri="{C3380CC4-5D6E-409C-BE32-E72D297353CC}">
                <c16:uniqueId val="{00000005-FE46-4B49-B09D-E6006720F752}"/>
              </c:ext>
            </c:extLst>
          </c:dPt>
          <c:dPt>
            <c:idx val="3"/>
            <c:bubble3D val="0"/>
            <c:spPr>
              <a:solidFill>
                <a:srgbClr val="4FB76F"/>
              </a:solidFill>
              <a:ln>
                <a:solidFill>
                  <a:schemeClr val="bg1"/>
                </a:solidFill>
              </a:ln>
            </c:spPr>
            <c:extLst>
              <c:ext xmlns:c16="http://schemas.microsoft.com/office/drawing/2014/chart" uri="{C3380CC4-5D6E-409C-BE32-E72D297353CC}">
                <c16:uniqueId val="{00000007-FE46-4B49-B09D-E6006720F752}"/>
              </c:ext>
            </c:extLst>
          </c:dPt>
          <c:dPt>
            <c:idx val="4"/>
            <c:bubble3D val="0"/>
            <c:extLst>
              <c:ext xmlns:c16="http://schemas.microsoft.com/office/drawing/2014/chart" uri="{C3380CC4-5D6E-409C-BE32-E72D297353CC}">
                <c16:uniqueId val="{00000008-FE46-4B49-B09D-E6006720F752}"/>
              </c:ext>
            </c:extLst>
          </c:dPt>
          <c:dLbls>
            <c:dLbl>
              <c:idx val="1"/>
              <c:layout>
                <c:manualLayout>
                  <c:x val="-6.9246182292897973E-2"/>
                  <c:y val="-6.9093440834218478E-2"/>
                </c:manualLayout>
              </c:layout>
              <c:spPr>
                <a:noFill/>
                <a:ln w="25400">
                  <a:noFill/>
                </a:ln>
              </c:spPr>
              <c:txPr>
                <a:bodyPr wrap="square" lIns="38100" tIns="19050" rIns="38100" bIns="19050" anchor="ctr">
                  <a:no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E46-4B49-B09D-E6006720F752}"/>
                </c:ext>
              </c:extLst>
            </c:dLbl>
            <c:dLbl>
              <c:idx val="2"/>
              <c:layout>
                <c:manualLayout>
                  <c:x val="0.22816185151577242"/>
                  <c:y val="-8.3535921646157862E-2"/>
                </c:manualLayout>
              </c:layout>
              <c:spPr>
                <a:noFill/>
                <a:ln w="25400">
                  <a:noFill/>
                </a:ln>
              </c:spPr>
              <c:txPr>
                <a:bodyPr wrap="square" lIns="38100" tIns="19050" rIns="38100" bIns="19050" anchor="ctr">
                  <a:sp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E46-4B49-B09D-E6006720F752}"/>
                </c:ext>
              </c:extLst>
            </c:dLbl>
            <c:spPr>
              <a:noFill/>
              <a:ln w="25400">
                <a:noFill/>
              </a:ln>
            </c:sp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 degree</c:v>
                </c:pt>
                <c:pt idx="2">
                  <c:v>Bachelor's degree</c:v>
                </c:pt>
                <c:pt idx="3">
                  <c:v>Master's degree</c:v>
                </c:pt>
                <c:pt idx="4">
                  <c:v>Ph.D. or professional degree</c:v>
                </c:pt>
              </c:strCache>
            </c:strRef>
          </c:cat>
          <c:val>
            <c:numRef>
              <c:f>'Edu and Experience Break... (2)'!$B$4:$B$8</c:f>
              <c:numCache>
                <c:formatCode>#,##0;[Red]\ \(#,##0\)</c:formatCode>
                <c:ptCount val="5"/>
                <c:pt idx="0">
                  <c:v>17892</c:v>
                </c:pt>
                <c:pt idx="1">
                  <c:v>4503</c:v>
                </c:pt>
                <c:pt idx="2">
                  <c:v>17034</c:v>
                </c:pt>
                <c:pt idx="3">
                  <c:v>2118</c:v>
                </c:pt>
                <c:pt idx="4">
                  <c:v>1235</c:v>
                </c:pt>
              </c:numCache>
            </c:numRef>
          </c:val>
          <c:extLst>
            <c:ext xmlns:c16="http://schemas.microsoft.com/office/drawing/2014/chart" uri="{C3380CC4-5D6E-409C-BE32-E72D297353CC}">
              <c16:uniqueId val="{00000009-FE46-4B49-B09D-E6006720F752}"/>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0.292</cdr:x>
      <cdr:y>0.95025</cdr:y>
    </cdr:from>
    <cdr:to>
      <cdr:x>0.292</cdr:x>
      <cdr:y>0.95708</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1/16/2024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1/16/2024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1/16/2024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January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 y="12256"/>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84DD68E1-3A53-527E-9907-FBB17A295E10}"/>
              </a:ext>
            </a:extLst>
          </p:cNvPr>
          <p:cNvPicPr>
            <a:picLocks noChangeAspect="1"/>
          </p:cNvPicPr>
          <p:nvPr/>
        </p:nvPicPr>
        <p:blipFill>
          <a:blip r:embed="rId2"/>
          <a:stretch>
            <a:fillRect/>
          </a:stretch>
        </p:blipFill>
        <p:spPr>
          <a:xfrm>
            <a:off x="1866900" y="692807"/>
            <a:ext cx="5410200" cy="5472386"/>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8CA8D52B-B4C2-1D88-FE22-D4D0067E03F1}"/>
              </a:ext>
            </a:extLst>
          </p:cNvPr>
          <p:cNvPicPr>
            <a:picLocks noChangeAspect="1"/>
          </p:cNvPicPr>
          <p:nvPr/>
        </p:nvPicPr>
        <p:blipFill>
          <a:blip r:embed="rId2"/>
          <a:stretch>
            <a:fillRect/>
          </a:stretch>
        </p:blipFill>
        <p:spPr>
          <a:xfrm>
            <a:off x="885824" y="936498"/>
            <a:ext cx="767715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D9CEE7AD-0104-A56F-7687-76F0BA311A35}"/>
              </a:ext>
            </a:extLst>
          </p:cNvPr>
          <p:cNvPicPr>
            <a:picLocks noChangeAspect="1"/>
          </p:cNvPicPr>
          <p:nvPr/>
        </p:nvPicPr>
        <p:blipFill>
          <a:blip r:embed="rId2"/>
          <a:stretch>
            <a:fillRect/>
          </a:stretch>
        </p:blipFill>
        <p:spPr>
          <a:xfrm>
            <a:off x="159187" y="1981200"/>
            <a:ext cx="8825626" cy="242246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713B6285-36C9-368D-6895-52191B45F63C}"/>
              </a:ext>
            </a:extLst>
          </p:cNvPr>
          <p:cNvPicPr>
            <a:picLocks noChangeAspect="1"/>
          </p:cNvPicPr>
          <p:nvPr/>
        </p:nvPicPr>
        <p:blipFill>
          <a:blip r:embed="rId2"/>
          <a:stretch>
            <a:fillRect/>
          </a:stretch>
        </p:blipFill>
        <p:spPr>
          <a:xfrm>
            <a:off x="2680240" y="105447"/>
            <a:ext cx="3783520" cy="597862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7D3C58DB-20EE-2E73-939E-58BF0940C0A7}"/>
              </a:ext>
            </a:extLst>
          </p:cNvPr>
          <p:cNvPicPr>
            <a:picLocks noChangeAspect="1"/>
          </p:cNvPicPr>
          <p:nvPr/>
        </p:nvPicPr>
        <p:blipFill>
          <a:blip r:embed="rId2"/>
          <a:stretch>
            <a:fillRect/>
          </a:stretch>
        </p:blipFill>
        <p:spPr>
          <a:xfrm>
            <a:off x="1913539" y="834732"/>
            <a:ext cx="5316919" cy="522221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34A7C947-C3C2-C850-4675-244263587249}"/>
              </a:ext>
            </a:extLst>
          </p:cNvPr>
          <p:cNvPicPr>
            <a:picLocks noChangeAspect="1"/>
          </p:cNvPicPr>
          <p:nvPr/>
        </p:nvPicPr>
        <p:blipFill>
          <a:blip r:embed="rId2"/>
          <a:stretch>
            <a:fillRect/>
          </a:stretch>
        </p:blipFill>
        <p:spPr>
          <a:xfrm>
            <a:off x="1447800" y="1172593"/>
            <a:ext cx="6248400" cy="5029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E80BCA4C-C455-A04D-3C30-C7BA79383646}"/>
              </a:ext>
            </a:extLst>
          </p:cNvPr>
          <p:cNvPicPr>
            <a:picLocks noChangeAspect="1"/>
          </p:cNvPicPr>
          <p:nvPr/>
        </p:nvPicPr>
        <p:blipFill>
          <a:blip r:embed="rId2"/>
          <a:stretch>
            <a:fillRect/>
          </a:stretch>
        </p:blipFill>
        <p:spPr>
          <a:xfrm>
            <a:off x="828673" y="1140259"/>
            <a:ext cx="74866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3" name="Picture 2">
            <a:extLst>
              <a:ext uri="{FF2B5EF4-FFF2-40B4-BE49-F238E27FC236}">
                <a16:creationId xmlns:a16="http://schemas.microsoft.com/office/drawing/2014/main" id="{7C43288B-E5F6-2EEA-B0F9-E2D2AAD3C666}"/>
              </a:ext>
            </a:extLst>
          </p:cNvPr>
          <p:cNvPicPr>
            <a:picLocks noChangeAspect="1"/>
          </p:cNvPicPr>
          <p:nvPr/>
        </p:nvPicPr>
        <p:blipFill>
          <a:blip r:embed="rId2"/>
          <a:stretch>
            <a:fillRect/>
          </a:stretch>
        </p:blipFill>
        <p:spPr>
          <a:xfrm>
            <a:off x="2651664" y="251340"/>
            <a:ext cx="3840671" cy="603375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4" name="Picture 3">
            <a:extLst>
              <a:ext uri="{FF2B5EF4-FFF2-40B4-BE49-F238E27FC236}">
                <a16:creationId xmlns:a16="http://schemas.microsoft.com/office/drawing/2014/main" id="{34314CEA-53AB-2DF7-A4FF-5A6F54B0FA83}"/>
              </a:ext>
            </a:extLst>
          </p:cNvPr>
          <p:cNvPicPr>
            <a:picLocks noChangeAspect="1"/>
          </p:cNvPicPr>
          <p:nvPr/>
        </p:nvPicPr>
        <p:blipFill>
          <a:blip r:embed="rId2"/>
          <a:stretch>
            <a:fillRect/>
          </a:stretch>
        </p:blipFill>
        <p:spPr>
          <a:xfrm>
            <a:off x="2079299" y="762000"/>
            <a:ext cx="4985402" cy="5327408"/>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December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4EDCD564-6B01-A63F-AE09-95E1FCE84F2E}"/>
              </a:ext>
            </a:extLst>
          </p:cNvPr>
          <p:cNvPicPr>
            <a:picLocks noChangeAspect="1"/>
          </p:cNvPicPr>
          <p:nvPr/>
        </p:nvPicPr>
        <p:blipFill>
          <a:blip r:embed="rId2"/>
          <a:stretch>
            <a:fillRect/>
          </a:stretch>
        </p:blipFill>
        <p:spPr>
          <a:xfrm>
            <a:off x="1595437" y="1208997"/>
            <a:ext cx="5953125" cy="50292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5B50E021-88A9-9A10-8EC5-5E756E8AF875}"/>
              </a:ext>
            </a:extLst>
          </p:cNvPr>
          <p:cNvPicPr>
            <a:picLocks noChangeAspect="1"/>
          </p:cNvPicPr>
          <p:nvPr/>
        </p:nvPicPr>
        <p:blipFill>
          <a:blip r:embed="rId2"/>
          <a:stretch>
            <a:fillRect/>
          </a:stretch>
        </p:blipFill>
        <p:spPr>
          <a:xfrm>
            <a:off x="547687" y="1179041"/>
            <a:ext cx="8048625"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36978A34-44FC-AF97-6CB8-171A3FA158CB}"/>
              </a:ext>
            </a:extLst>
          </p:cNvPr>
          <p:cNvPicPr>
            <a:picLocks noChangeAspect="1"/>
          </p:cNvPicPr>
          <p:nvPr/>
        </p:nvPicPr>
        <p:blipFill>
          <a:blip r:embed="rId2"/>
          <a:stretch>
            <a:fillRect/>
          </a:stretch>
        </p:blipFill>
        <p:spPr>
          <a:xfrm>
            <a:off x="2705100" y="263525"/>
            <a:ext cx="3733800" cy="6022975"/>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31C0E85E-1D56-3FAB-B3C6-6216EE72BE97}"/>
              </a:ext>
            </a:extLst>
          </p:cNvPr>
          <p:cNvPicPr>
            <a:picLocks noChangeAspect="1"/>
          </p:cNvPicPr>
          <p:nvPr/>
        </p:nvPicPr>
        <p:blipFill>
          <a:blip r:embed="rId2"/>
          <a:stretch>
            <a:fillRect/>
          </a:stretch>
        </p:blipFill>
        <p:spPr>
          <a:xfrm>
            <a:off x="2305451" y="811383"/>
            <a:ext cx="4533096" cy="5235233"/>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3" name="Picture 2">
            <a:extLst>
              <a:ext uri="{FF2B5EF4-FFF2-40B4-BE49-F238E27FC236}">
                <a16:creationId xmlns:a16="http://schemas.microsoft.com/office/drawing/2014/main" id="{9FFA33C6-5EA2-490E-7F4B-B45D832721C3}"/>
              </a:ext>
            </a:extLst>
          </p:cNvPr>
          <p:cNvPicPr>
            <a:picLocks noChangeAspect="1"/>
          </p:cNvPicPr>
          <p:nvPr/>
        </p:nvPicPr>
        <p:blipFill>
          <a:blip r:embed="rId2"/>
          <a:stretch>
            <a:fillRect/>
          </a:stretch>
        </p:blipFill>
        <p:spPr>
          <a:xfrm>
            <a:off x="1843087" y="1137424"/>
            <a:ext cx="5457825" cy="50292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7F693BC6-1E71-08CD-A244-D5D23234EFB5}"/>
              </a:ext>
            </a:extLst>
          </p:cNvPr>
          <p:cNvPicPr>
            <a:picLocks noChangeAspect="1"/>
          </p:cNvPicPr>
          <p:nvPr/>
        </p:nvPicPr>
        <p:blipFill>
          <a:blip r:embed="rId2"/>
          <a:stretch>
            <a:fillRect/>
          </a:stretch>
        </p:blipFill>
        <p:spPr>
          <a:xfrm>
            <a:off x="481012" y="1191642"/>
            <a:ext cx="81819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B9191201-0B30-04F9-E578-DB4B5DF443AC}"/>
              </a:ext>
            </a:extLst>
          </p:cNvPr>
          <p:cNvPicPr>
            <a:picLocks noChangeAspect="1"/>
          </p:cNvPicPr>
          <p:nvPr/>
        </p:nvPicPr>
        <p:blipFill>
          <a:blip r:embed="rId2"/>
          <a:stretch>
            <a:fillRect/>
          </a:stretch>
        </p:blipFill>
        <p:spPr>
          <a:xfrm>
            <a:off x="2718340" y="425804"/>
            <a:ext cx="3707320" cy="584118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55A70A4E-B0A1-53BC-A05B-12154F051565}"/>
              </a:ext>
            </a:extLst>
          </p:cNvPr>
          <p:cNvPicPr>
            <a:picLocks noChangeAspect="1"/>
          </p:cNvPicPr>
          <p:nvPr/>
        </p:nvPicPr>
        <p:blipFill>
          <a:blip r:embed="rId2"/>
          <a:stretch>
            <a:fillRect/>
          </a:stretch>
        </p:blipFill>
        <p:spPr>
          <a:xfrm>
            <a:off x="1876710" y="914399"/>
            <a:ext cx="5390578" cy="4827825"/>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B4F0CC06-F2CC-35A8-BB94-FA493126E6F9}"/>
              </a:ext>
            </a:extLst>
          </p:cNvPr>
          <p:cNvPicPr>
            <a:picLocks noChangeAspect="1"/>
          </p:cNvPicPr>
          <p:nvPr/>
        </p:nvPicPr>
        <p:blipFill>
          <a:blip r:embed="rId2"/>
          <a:stretch>
            <a:fillRect/>
          </a:stretch>
        </p:blipFill>
        <p:spPr>
          <a:xfrm>
            <a:off x="1685286" y="1126285"/>
            <a:ext cx="5772150"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0243FD54-0A2E-2E00-4A7C-F4BC50E856BE}"/>
              </a:ext>
            </a:extLst>
          </p:cNvPr>
          <p:cNvPicPr>
            <a:picLocks noChangeAspect="1"/>
          </p:cNvPicPr>
          <p:nvPr/>
        </p:nvPicPr>
        <p:blipFill>
          <a:blip r:embed="rId2"/>
          <a:stretch>
            <a:fillRect/>
          </a:stretch>
        </p:blipFill>
        <p:spPr>
          <a:xfrm>
            <a:off x="442912" y="1066800"/>
            <a:ext cx="8258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February 14, 2024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7EBD77ED-0DB6-DD76-30C2-299FE610FBA9}"/>
              </a:ext>
            </a:extLst>
          </p:cNvPr>
          <p:cNvPicPr>
            <a:picLocks noChangeAspect="1"/>
          </p:cNvPicPr>
          <p:nvPr/>
        </p:nvPicPr>
        <p:blipFill>
          <a:blip r:embed="rId2"/>
          <a:stretch>
            <a:fillRect/>
          </a:stretch>
        </p:blipFill>
        <p:spPr>
          <a:xfrm>
            <a:off x="2819400" y="304800"/>
            <a:ext cx="3505200" cy="5809842"/>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9D594670-F160-543F-7887-099DBD9796A4}"/>
              </a:ext>
            </a:extLst>
          </p:cNvPr>
          <p:cNvPicPr>
            <a:picLocks noChangeAspect="1"/>
          </p:cNvPicPr>
          <p:nvPr/>
        </p:nvPicPr>
        <p:blipFill>
          <a:blip r:embed="rId2"/>
          <a:stretch>
            <a:fillRect/>
          </a:stretch>
        </p:blipFill>
        <p:spPr>
          <a:xfrm>
            <a:off x="1714097" y="1272339"/>
            <a:ext cx="5715806" cy="3926359"/>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044DE2CB-3546-D0AF-1474-46C4D5D2DC96}"/>
              </a:ext>
            </a:extLst>
          </p:cNvPr>
          <p:cNvPicPr>
            <a:picLocks noChangeAspect="1"/>
          </p:cNvPicPr>
          <p:nvPr/>
        </p:nvPicPr>
        <p:blipFill>
          <a:blip r:embed="rId2"/>
          <a:stretch>
            <a:fillRect/>
          </a:stretch>
        </p:blipFill>
        <p:spPr>
          <a:xfrm>
            <a:off x="2107692" y="1066800"/>
            <a:ext cx="4924425"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80379F90-7FA5-F71C-2FD5-CFBC48148F29}"/>
              </a:ext>
            </a:extLst>
          </p:cNvPr>
          <p:cNvPicPr>
            <a:picLocks noChangeAspect="1"/>
          </p:cNvPicPr>
          <p:nvPr/>
        </p:nvPicPr>
        <p:blipFill>
          <a:blip r:embed="rId2"/>
          <a:stretch>
            <a:fillRect/>
          </a:stretch>
        </p:blipFill>
        <p:spPr>
          <a:xfrm>
            <a:off x="595309" y="1066800"/>
            <a:ext cx="79533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74,999 in December 2023, down from 75560 in November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(14,689 postings), </a:t>
            </a:r>
            <a:r>
              <a:rPr lang="en-US" sz="1900" b="1" dirty="0"/>
              <a:t>Retail Trade </a:t>
            </a:r>
            <a:r>
              <a:rPr lang="en-US" sz="1900" dirty="0"/>
              <a:t>(8,206 posting), </a:t>
            </a:r>
            <a:r>
              <a:rPr lang="en-US" sz="1900" b="1" dirty="0"/>
              <a:t>Manufacturing </a:t>
            </a:r>
            <a:r>
              <a:rPr lang="en-US" sz="1900" dirty="0"/>
              <a:t>(6,955 postings), and </a:t>
            </a:r>
            <a:r>
              <a:rPr lang="en-US" sz="1900" b="1" dirty="0"/>
              <a:t> Pro., Sci., &amp; Tech. Services </a:t>
            </a:r>
            <a:r>
              <a:rPr lang="en-US" sz="1900" dirty="0"/>
              <a:t>(5,240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(4,949 postings), </a:t>
            </a:r>
            <a:r>
              <a:rPr lang="en-US" sz="1900" b="1" dirty="0"/>
              <a:t>Retail Salespersons </a:t>
            </a:r>
            <a:r>
              <a:rPr lang="en-US" sz="1900" dirty="0"/>
              <a:t>(3,051 postings),</a:t>
            </a:r>
            <a:r>
              <a:rPr lang="en-US" sz="1900" b="1" dirty="0"/>
              <a:t> Supervisors of Retail Sales Workers </a:t>
            </a:r>
            <a:r>
              <a:rPr lang="en-US" sz="1900" dirty="0"/>
              <a:t>(2,040 postings), </a:t>
            </a:r>
            <a:r>
              <a:rPr lang="en-US" sz="1900" b="1" dirty="0"/>
              <a:t>Home Health and Personal Care Aides </a:t>
            </a:r>
            <a:r>
              <a:rPr lang="en-US" sz="1900" dirty="0"/>
              <a:t>(1,880 postings), and </a:t>
            </a:r>
            <a:r>
              <a:rPr lang="en-US" sz="1900" b="1" dirty="0"/>
              <a:t>Wholesale and Manufacturing Sales Representatives </a:t>
            </a:r>
            <a:r>
              <a:rPr lang="en-US" sz="1900" dirty="0"/>
              <a:t>(1,658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graphicFrame>
        <p:nvGraphicFramePr>
          <p:cNvPr id="4" name="Chart 3">
            <a:extLst>
              <a:ext uri="{FF2B5EF4-FFF2-40B4-BE49-F238E27FC236}">
                <a16:creationId xmlns:a16="http://schemas.microsoft.com/office/drawing/2014/main" id="{D6A1E449-894E-44AA-BA37-70F60776BEF4}"/>
              </a:ext>
            </a:extLst>
          </p:cNvPr>
          <p:cNvGraphicFramePr>
            <a:graphicFrameLocks/>
          </p:cNvGraphicFramePr>
          <p:nvPr>
            <p:extLst>
              <p:ext uri="{D42A27DB-BD31-4B8C-83A1-F6EECF244321}">
                <p14:modId xmlns:p14="http://schemas.microsoft.com/office/powerpoint/2010/main" val="1479392421"/>
              </p:ext>
            </p:extLst>
          </p:nvPr>
        </p:nvGraphicFramePr>
        <p:xfrm>
          <a:off x="2037229" y="1628630"/>
          <a:ext cx="5069541" cy="42334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EE97236C-33F6-54DE-8AB5-E4EBA055CFC4}"/>
              </a:ext>
            </a:extLst>
          </p:cNvPr>
          <p:cNvPicPr>
            <a:picLocks noChangeAspect="1"/>
          </p:cNvPicPr>
          <p:nvPr/>
        </p:nvPicPr>
        <p:blipFill>
          <a:blip r:embed="rId2"/>
          <a:stretch>
            <a:fillRect/>
          </a:stretch>
        </p:blipFill>
        <p:spPr>
          <a:xfrm>
            <a:off x="757234" y="1295400"/>
            <a:ext cx="762952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32F5E7BB-16FF-3127-730A-15BE5CA187B6}"/>
              </a:ext>
            </a:extLst>
          </p:cNvPr>
          <p:cNvPicPr>
            <a:picLocks noChangeAspect="1"/>
          </p:cNvPicPr>
          <p:nvPr/>
        </p:nvPicPr>
        <p:blipFill>
          <a:blip r:embed="rId2"/>
          <a:stretch>
            <a:fillRect/>
          </a:stretch>
        </p:blipFill>
        <p:spPr>
          <a:xfrm>
            <a:off x="214311" y="1119488"/>
            <a:ext cx="871537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0D059C00-2B43-D926-5FA2-A5AE3B65A7A9}"/>
              </a:ext>
            </a:extLst>
          </p:cNvPr>
          <p:cNvPicPr>
            <a:picLocks noChangeAspect="1"/>
          </p:cNvPicPr>
          <p:nvPr/>
        </p:nvPicPr>
        <p:blipFill>
          <a:blip r:embed="rId2"/>
          <a:stretch>
            <a:fillRect/>
          </a:stretch>
        </p:blipFill>
        <p:spPr>
          <a:xfrm>
            <a:off x="2667000" y="372376"/>
            <a:ext cx="3810000" cy="589512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F5FF-5616-48D3-B72D-C299869A7431}">
  <ds:schemaRefs>
    <ds:schemaRef ds:uri="http://www.w3.org/XML/1998/namespace"/>
    <ds:schemaRef ds:uri="http://schemas.microsoft.com/office/2006/documentManagement/types"/>
    <ds:schemaRef ds:uri="http://schemas.microsoft.com/office/2006/metadata/properties"/>
    <ds:schemaRef ds:uri="26e7f4b6-3714-4cf5-b0ae-a47b16f23eba"/>
    <ds:schemaRef ds:uri="http://purl.org/dc/elements/1.1/"/>
    <ds:schemaRef ds:uri="http://purl.org/dc/terms/"/>
    <ds:schemaRef ds:uri="http://purl.org/dc/dcmitype/"/>
    <ds:schemaRef ds:uri="http://schemas.openxmlformats.org/package/2006/metadata/core-properties"/>
    <ds:schemaRef ds:uri="http://schemas.microsoft.com/office/infopath/2007/PartnerControls"/>
    <ds:schemaRef ds:uri="c867d1a5-5827-4927-b797-91c0fe867b8f"/>
    <ds:schemaRef ds:uri="http://schemas.microsoft.com/sharepoint/v3"/>
  </ds:schemaRefs>
</ds:datastoreItem>
</file>

<file path=customXml/itemProps2.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84001</TotalTime>
  <Words>1340</Words>
  <Application>Microsoft Office PowerPoint</Application>
  <PresentationFormat>On-screen Show (4:3)</PresentationFormat>
  <Paragraphs>167</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1597</cp:revision>
  <cp:lastPrinted>2022-02-18T00:09:43Z</cp:lastPrinted>
  <dcterms:created xsi:type="dcterms:W3CDTF">2016-10-12T17:47:24Z</dcterms:created>
  <dcterms:modified xsi:type="dcterms:W3CDTF">2024-01-16T13:31:18Z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